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Garet" pitchFamily="2" charset="77"/>
      <p:regular r:id="rId16"/>
    </p:embeddedFont>
    <p:embeddedFont>
      <p:font typeface="Garet Bold" pitchFamily="2" charset="7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8" autoAdjust="0"/>
    <p:restoredTop sz="94614" autoAdjust="0"/>
  </p:normalViewPr>
  <p:slideViewPr>
    <p:cSldViewPr>
      <p:cViewPr varScale="1">
        <p:scale>
          <a:sx n="67" d="100"/>
          <a:sy n="67" d="100"/>
        </p:scale>
        <p:origin x="8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3698"/>
            <a:ext cx="140028" cy="1400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59228" y="9113698"/>
            <a:ext cx="140028" cy="1400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81342" y="9113698"/>
            <a:ext cx="140028" cy="1400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20285" y="9113698"/>
            <a:ext cx="140028" cy="1400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2398" y="9113698"/>
            <a:ext cx="140028" cy="1400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9757" y="9113698"/>
            <a:ext cx="140028" cy="14002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11870" y="9113698"/>
            <a:ext cx="140028" cy="14002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50813" y="9113698"/>
            <a:ext cx="140028" cy="1400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2927" y="9113698"/>
            <a:ext cx="140028" cy="14002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03455" y="9113698"/>
            <a:ext cx="140028" cy="14002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783752" y="1028700"/>
            <a:ext cx="475548" cy="545104"/>
            <a:chOff x="0" y="0"/>
            <a:chExt cx="1236250" cy="141706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36250" cy="1417069"/>
            </a:xfrm>
            <a:custGeom>
              <a:avLst/>
              <a:gdLst/>
              <a:ahLst/>
              <a:cxnLst/>
              <a:rect l="l" t="t" r="r" b="b"/>
              <a:pathLst>
                <a:path w="1236250" h="1417069">
                  <a:moveTo>
                    <a:pt x="618125" y="0"/>
                  </a:moveTo>
                  <a:cubicBezTo>
                    <a:pt x="276744" y="0"/>
                    <a:pt x="0" y="317222"/>
                    <a:pt x="0" y="708535"/>
                  </a:cubicBezTo>
                  <a:cubicBezTo>
                    <a:pt x="0" y="1099848"/>
                    <a:pt x="276744" y="1417069"/>
                    <a:pt x="618125" y="1417069"/>
                  </a:cubicBezTo>
                  <a:cubicBezTo>
                    <a:pt x="959506" y="1417069"/>
                    <a:pt x="1236250" y="1099848"/>
                    <a:pt x="1236250" y="708535"/>
                  </a:cubicBezTo>
                  <a:cubicBezTo>
                    <a:pt x="1236250" y="317222"/>
                    <a:pt x="959506" y="0"/>
                    <a:pt x="6181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5898" y="104275"/>
              <a:ext cx="1004453" cy="117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1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6996528" y="1135108"/>
            <a:ext cx="9159151" cy="8048604"/>
          </a:xfrm>
          <a:custGeom>
            <a:avLst/>
            <a:gdLst/>
            <a:ahLst/>
            <a:cxnLst/>
            <a:rect l="l" t="t" r="r" b="b"/>
            <a:pathLst>
              <a:path w="9159151" h="8048604">
                <a:moveTo>
                  <a:pt x="0" y="0"/>
                </a:moveTo>
                <a:lnTo>
                  <a:pt x="9159150" y="0"/>
                </a:lnTo>
                <a:lnTo>
                  <a:pt x="9159150" y="8048604"/>
                </a:lnTo>
                <a:lnTo>
                  <a:pt x="0" y="804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6" name="TextBox 26"/>
          <p:cNvSpPr txBox="1"/>
          <p:nvPr/>
        </p:nvSpPr>
        <p:spPr>
          <a:xfrm>
            <a:off x="1028700" y="1852612"/>
            <a:ext cx="5731703" cy="386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 spc="-1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IE Learning Platform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6673849"/>
            <a:ext cx="4465242" cy="87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r>
              <a:rPr lang="en-US" sz="3199" u="none" spc="-31">
                <a:solidFill>
                  <a:srgbClr val="A6A6A6"/>
                </a:solidFill>
                <a:latin typeface="Garet"/>
                <a:ea typeface="Garet"/>
                <a:cs typeface="Garet"/>
                <a:sym typeface="Garet"/>
              </a:rPr>
              <a:t>Learning from home with fun and ease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3698"/>
            <a:ext cx="140028" cy="1400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59228" y="9113698"/>
            <a:ext cx="140028" cy="1400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11870" y="9113698"/>
            <a:ext cx="140028" cy="1400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50813" y="9113698"/>
            <a:ext cx="140028" cy="1400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2398" y="9113698"/>
            <a:ext cx="140028" cy="1400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9757" y="9113698"/>
            <a:ext cx="140028" cy="14002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20285" y="9113698"/>
            <a:ext cx="140028" cy="14002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681342" y="9113698"/>
            <a:ext cx="140028" cy="1400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2927" y="9113698"/>
            <a:ext cx="140028" cy="14002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03455" y="9113698"/>
            <a:ext cx="140028" cy="14002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786804" y="1028700"/>
            <a:ext cx="472496" cy="541606"/>
            <a:chOff x="0" y="0"/>
            <a:chExt cx="1243443" cy="142531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43443" cy="1425315"/>
            </a:xfrm>
            <a:custGeom>
              <a:avLst/>
              <a:gdLst/>
              <a:ahLst/>
              <a:cxnLst/>
              <a:rect l="l" t="t" r="r" b="b"/>
              <a:pathLst>
                <a:path w="1243443" h="1425315">
                  <a:moveTo>
                    <a:pt x="621722" y="0"/>
                  </a:moveTo>
                  <a:cubicBezTo>
                    <a:pt x="278354" y="0"/>
                    <a:pt x="0" y="319068"/>
                    <a:pt x="0" y="712658"/>
                  </a:cubicBezTo>
                  <a:cubicBezTo>
                    <a:pt x="0" y="1106247"/>
                    <a:pt x="278354" y="1425315"/>
                    <a:pt x="621722" y="1425315"/>
                  </a:cubicBezTo>
                  <a:cubicBezTo>
                    <a:pt x="965089" y="1425315"/>
                    <a:pt x="1243443" y="1106247"/>
                    <a:pt x="1243443" y="712658"/>
                  </a:cubicBezTo>
                  <a:cubicBezTo>
                    <a:pt x="1243443" y="319068"/>
                    <a:pt x="965089" y="0"/>
                    <a:pt x="6217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6573" y="105048"/>
              <a:ext cx="1010298" cy="1186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10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8936748" y="2926548"/>
            <a:ext cx="10508317" cy="8222758"/>
          </a:xfrm>
          <a:custGeom>
            <a:avLst/>
            <a:gdLst/>
            <a:ahLst/>
            <a:cxnLst/>
            <a:rect l="l" t="t" r="r" b="b"/>
            <a:pathLst>
              <a:path w="10508317" h="8222758">
                <a:moveTo>
                  <a:pt x="0" y="0"/>
                </a:moveTo>
                <a:lnTo>
                  <a:pt x="10508317" y="0"/>
                </a:lnTo>
                <a:lnTo>
                  <a:pt x="10508317" y="8222758"/>
                </a:lnTo>
                <a:lnTo>
                  <a:pt x="0" y="822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6" name="TextBox 26"/>
          <p:cNvSpPr txBox="1"/>
          <p:nvPr/>
        </p:nvSpPr>
        <p:spPr>
          <a:xfrm>
            <a:off x="1028700" y="1028700"/>
            <a:ext cx="9879749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System Architecture 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endParaRPr lang="en-US" sz="7200" b="1" spc="-144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28700" y="2840823"/>
            <a:ext cx="8667542" cy="67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r>
              <a:rPr lang="en-US" sz="2946" dirty="0">
                <a:solidFill>
                  <a:srgbClr val="0A0380"/>
                </a:solidFill>
                <a:latin typeface="Garet"/>
                <a:ea typeface="Garet"/>
                <a:cs typeface="Alasassy Caps" panose="020F0502020204030204" pitchFamily="34" charset="0"/>
                <a:sym typeface="Garet"/>
              </a:rPr>
              <a:t>U</a:t>
            </a:r>
            <a:r>
              <a:rPr lang="en-US" sz="2946" u="none" dirty="0">
                <a:solidFill>
                  <a:srgbClr val="0A0380"/>
                </a:solidFill>
                <a:latin typeface="Garet"/>
                <a:ea typeface="Garet"/>
                <a:cs typeface="Alasassy Caps" panose="020F0502020204030204" pitchFamily="34" charset="0"/>
                <a:sym typeface="Garet"/>
              </a:rPr>
              <a:t>ser Layer: Flutter (Mobile), </a:t>
            </a:r>
            <a:r>
              <a:rPr lang="en-US" sz="2946" u="none" dirty="0" err="1">
                <a:solidFill>
                  <a:srgbClr val="0A0380"/>
                </a:solidFill>
                <a:latin typeface="Garet"/>
                <a:ea typeface="Garet"/>
                <a:cs typeface="Alasassy Caps" panose="020F0502020204030204" pitchFamily="34" charset="0"/>
                <a:sym typeface="Garet"/>
              </a:rPr>
              <a:t>React.js</a:t>
            </a:r>
            <a:r>
              <a:rPr lang="en-US" sz="2946" u="none" dirty="0">
                <a:solidFill>
                  <a:srgbClr val="0A0380"/>
                </a:solidFill>
                <a:latin typeface="Garet"/>
                <a:ea typeface="Garet"/>
                <a:cs typeface="Alasassy Caps" panose="020F0502020204030204" pitchFamily="34" charset="0"/>
                <a:sym typeface="Garet"/>
              </a:rPr>
              <a:t> (Web), </a:t>
            </a:r>
            <a:r>
              <a:rPr lang="en-US" sz="2946" u="none" dirty="0" err="1">
                <a:solidFill>
                  <a:srgbClr val="0A0380"/>
                </a:solidFill>
                <a:latin typeface="Garet"/>
                <a:ea typeface="Garet"/>
                <a:cs typeface="Alasassy Caps" panose="020F0502020204030204" pitchFamily="34" charset="0"/>
                <a:sym typeface="Garet"/>
              </a:rPr>
              <a:t>Three.js</a:t>
            </a:r>
            <a:r>
              <a:rPr lang="en-US" sz="2946" u="none" dirty="0">
                <a:solidFill>
                  <a:srgbClr val="0A0380"/>
                </a:solidFill>
                <a:latin typeface="Garet"/>
                <a:ea typeface="Garet"/>
                <a:cs typeface="Alasassy Caps" panose="020F0502020204030204" pitchFamily="34" charset="0"/>
                <a:sym typeface="Garet"/>
              </a:rPr>
              <a:t> (VR)</a:t>
            </a: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endParaRPr lang="en-US" sz="2946" u="none" dirty="0">
              <a:solidFill>
                <a:srgbClr val="0A0380"/>
              </a:solidFill>
              <a:latin typeface="Garet"/>
              <a:ea typeface="Garet"/>
              <a:cs typeface="Alasassy Caps" panose="020F0502020204030204" pitchFamily="34" charset="0"/>
              <a:sym typeface="Garet"/>
            </a:endParaRP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r>
              <a:rPr lang="en-US" sz="2946" u="none" dirty="0">
                <a:solidFill>
                  <a:srgbClr val="0A0380"/>
                </a:solidFill>
                <a:latin typeface="Garet"/>
                <a:ea typeface="Garet"/>
                <a:cs typeface="Alasassy Caps" panose="020F0502020204030204" pitchFamily="34" charset="0"/>
                <a:sym typeface="Garet"/>
              </a:rPr>
              <a:t>Application Layer: Django Microservices, AI engine, Redis gamification, </a:t>
            </a:r>
            <a:r>
              <a:rPr lang="en-US" sz="2946" u="none" dirty="0" err="1">
                <a:solidFill>
                  <a:srgbClr val="0A0380"/>
                </a:solidFill>
                <a:latin typeface="Garet"/>
                <a:ea typeface="Garet"/>
                <a:cs typeface="Alasassy Caps" panose="020F0502020204030204" pitchFamily="34" charset="0"/>
                <a:sym typeface="Garet"/>
              </a:rPr>
              <a:t>BunnyCDN</a:t>
            </a:r>
            <a:r>
              <a:rPr lang="en-US" sz="2946" u="none" dirty="0">
                <a:solidFill>
                  <a:srgbClr val="0A0380"/>
                </a:solidFill>
                <a:latin typeface="Garet"/>
                <a:ea typeface="Garet"/>
                <a:cs typeface="Alasassy Caps" panose="020F0502020204030204" pitchFamily="34" charset="0"/>
                <a:sym typeface="Garet"/>
              </a:rPr>
              <a:t> (load fast)</a:t>
            </a: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endParaRPr lang="en-US" sz="2946" u="none" dirty="0">
              <a:solidFill>
                <a:srgbClr val="0A0380"/>
              </a:solidFill>
              <a:latin typeface="Garet"/>
              <a:ea typeface="Garet"/>
              <a:cs typeface="Alasassy Caps" panose="020F0502020204030204" pitchFamily="34" charset="0"/>
              <a:sym typeface="Garet"/>
            </a:endParaRP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r>
              <a:rPr lang="en-US" sz="2946" u="none" dirty="0">
                <a:solidFill>
                  <a:srgbClr val="0A0380"/>
                </a:solidFill>
                <a:latin typeface="Garet"/>
                <a:ea typeface="Garet"/>
                <a:cs typeface="Alasassy Caps" panose="020F0502020204030204" pitchFamily="34" charset="0"/>
                <a:sym typeface="Garet"/>
              </a:rPr>
              <a:t>Data Layer: PostgreSQL(users ), MongoDB(logs , analytics ), Amazon S3(store videos , images)</a:t>
            </a: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endParaRPr lang="en-US" sz="2946" u="none" dirty="0">
              <a:solidFill>
                <a:srgbClr val="0A0380"/>
              </a:solidFill>
              <a:latin typeface="Garet"/>
              <a:ea typeface="Garet"/>
              <a:cs typeface="Alasassy Caps" panose="020F0502020204030204" pitchFamily="34" charset="0"/>
              <a:sym typeface="Garet"/>
            </a:endParaRPr>
          </a:p>
          <a:p>
            <a:pPr marL="0" lvl="0" indent="0" algn="l">
              <a:lnSpc>
                <a:spcPts val="4419"/>
              </a:lnSpc>
              <a:spcBef>
                <a:spcPct val="0"/>
              </a:spcBef>
            </a:pPr>
            <a:endParaRPr lang="en-US" sz="2946" u="none" dirty="0">
              <a:solidFill>
                <a:srgbClr val="0A0380"/>
              </a:solidFill>
              <a:latin typeface="Garet"/>
              <a:ea typeface="Garet"/>
              <a:cs typeface="Alasassy Caps" panose="020F0502020204030204" pitchFamily="34" charset="0"/>
              <a:sym typeface="Gare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A9D645-BA24-0538-438E-A3FEB1009E3F}"/>
              </a:ext>
            </a:extLst>
          </p:cNvPr>
          <p:cNvSpPr txBox="1"/>
          <p:nvPr/>
        </p:nvSpPr>
        <p:spPr>
          <a:xfrm>
            <a:off x="13030200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13031" y="250867"/>
            <a:ext cx="8118780" cy="9785267"/>
          </a:xfrm>
          <a:custGeom>
            <a:avLst/>
            <a:gdLst/>
            <a:ahLst/>
            <a:cxnLst/>
            <a:rect l="l" t="t" r="r" b="b"/>
            <a:pathLst>
              <a:path w="8118780" h="9785267">
                <a:moveTo>
                  <a:pt x="0" y="0"/>
                </a:moveTo>
                <a:lnTo>
                  <a:pt x="8118780" y="0"/>
                </a:lnTo>
                <a:lnTo>
                  <a:pt x="8118780" y="9785266"/>
                </a:lnTo>
                <a:lnTo>
                  <a:pt x="0" y="978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" name="Freeform 3"/>
          <p:cNvSpPr/>
          <p:nvPr/>
        </p:nvSpPr>
        <p:spPr>
          <a:xfrm>
            <a:off x="1406835" y="3442740"/>
            <a:ext cx="6842589" cy="5542497"/>
          </a:xfrm>
          <a:custGeom>
            <a:avLst/>
            <a:gdLst/>
            <a:ahLst/>
            <a:cxnLst/>
            <a:rect l="l" t="t" r="r" b="b"/>
            <a:pathLst>
              <a:path w="6842589" h="5542497">
                <a:moveTo>
                  <a:pt x="0" y="0"/>
                </a:moveTo>
                <a:lnTo>
                  <a:pt x="6842589" y="0"/>
                </a:lnTo>
                <a:lnTo>
                  <a:pt x="6842589" y="5542497"/>
                </a:lnTo>
                <a:lnTo>
                  <a:pt x="0" y="554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" name="TextBox 4"/>
          <p:cNvSpPr txBox="1"/>
          <p:nvPr/>
        </p:nvSpPr>
        <p:spPr>
          <a:xfrm>
            <a:off x="1028700" y="481012"/>
            <a:ext cx="666028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Diagrams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1513" y="2593152"/>
            <a:ext cx="12872488" cy="4076426"/>
          </a:xfrm>
          <a:custGeom>
            <a:avLst/>
            <a:gdLst/>
            <a:ahLst/>
            <a:cxnLst/>
            <a:rect l="l" t="t" r="r" b="b"/>
            <a:pathLst>
              <a:path w="12872488" h="4076426">
                <a:moveTo>
                  <a:pt x="0" y="0"/>
                </a:moveTo>
                <a:lnTo>
                  <a:pt x="12872487" y="0"/>
                </a:lnTo>
                <a:lnTo>
                  <a:pt x="12872487" y="4076426"/>
                </a:lnTo>
                <a:lnTo>
                  <a:pt x="0" y="4076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66" b="-4866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" name="Freeform 3"/>
          <p:cNvSpPr/>
          <p:nvPr/>
        </p:nvSpPr>
        <p:spPr>
          <a:xfrm>
            <a:off x="13057546" y="6172200"/>
            <a:ext cx="5080000" cy="4114800"/>
          </a:xfrm>
          <a:custGeom>
            <a:avLst/>
            <a:gdLst/>
            <a:ahLst/>
            <a:cxnLst/>
            <a:rect l="l" t="t" r="r" b="b"/>
            <a:pathLst>
              <a:path w="5080000" h="4114800">
                <a:moveTo>
                  <a:pt x="0" y="0"/>
                </a:moveTo>
                <a:lnTo>
                  <a:pt x="5080000" y="0"/>
                </a:lnTo>
                <a:lnTo>
                  <a:pt x="508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" name="TextBox 4"/>
          <p:cNvSpPr txBox="1"/>
          <p:nvPr/>
        </p:nvSpPr>
        <p:spPr>
          <a:xfrm>
            <a:off x="1028700" y="481012"/>
            <a:ext cx="666028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Diagrams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8575963" cy="11101570"/>
          </a:xfrm>
          <a:custGeom>
            <a:avLst/>
            <a:gdLst/>
            <a:ahLst/>
            <a:cxnLst/>
            <a:rect l="l" t="t" r="r" b="b"/>
            <a:pathLst>
              <a:path w="8575963" h="11101570">
                <a:moveTo>
                  <a:pt x="0" y="0"/>
                </a:moveTo>
                <a:lnTo>
                  <a:pt x="8575963" y="0"/>
                </a:lnTo>
                <a:lnTo>
                  <a:pt x="8575963" y="11101570"/>
                </a:lnTo>
                <a:lnTo>
                  <a:pt x="0" y="1110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" name="Freeform 3"/>
          <p:cNvSpPr/>
          <p:nvPr/>
        </p:nvSpPr>
        <p:spPr>
          <a:xfrm>
            <a:off x="1450104" y="1912653"/>
            <a:ext cx="7693896" cy="7891175"/>
          </a:xfrm>
          <a:custGeom>
            <a:avLst/>
            <a:gdLst/>
            <a:ahLst/>
            <a:cxnLst/>
            <a:rect l="l" t="t" r="r" b="b"/>
            <a:pathLst>
              <a:path w="7693896" h="7891175">
                <a:moveTo>
                  <a:pt x="0" y="0"/>
                </a:moveTo>
                <a:lnTo>
                  <a:pt x="7693896" y="0"/>
                </a:lnTo>
                <a:lnTo>
                  <a:pt x="7693896" y="7891175"/>
                </a:lnTo>
                <a:lnTo>
                  <a:pt x="0" y="7891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" name="TextBox 4"/>
          <p:cNvSpPr txBox="1"/>
          <p:nvPr/>
        </p:nvSpPr>
        <p:spPr>
          <a:xfrm>
            <a:off x="1028700" y="481012"/>
            <a:ext cx="666028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Diagrams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3698"/>
            <a:ext cx="140028" cy="1400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59228" y="9113698"/>
            <a:ext cx="140028" cy="1400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03455" y="9113698"/>
            <a:ext cx="140028" cy="1400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50813" y="9113698"/>
            <a:ext cx="140028" cy="1400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2398" y="9113698"/>
            <a:ext cx="140028" cy="1400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9757" y="9113698"/>
            <a:ext cx="140028" cy="14002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20285" y="9113698"/>
            <a:ext cx="140028" cy="14002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681342" y="9113698"/>
            <a:ext cx="140028" cy="1400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2927" y="9113698"/>
            <a:ext cx="140028" cy="14002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11870" y="9113698"/>
            <a:ext cx="140028" cy="14002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22" name="Freeform 22"/>
          <p:cNvSpPr/>
          <p:nvPr/>
        </p:nvSpPr>
        <p:spPr>
          <a:xfrm>
            <a:off x="8569333" y="3219450"/>
            <a:ext cx="10610742" cy="7202041"/>
          </a:xfrm>
          <a:custGeom>
            <a:avLst/>
            <a:gdLst/>
            <a:ahLst/>
            <a:cxnLst/>
            <a:rect l="l" t="t" r="r" b="b"/>
            <a:pathLst>
              <a:path w="10610742" h="7202041">
                <a:moveTo>
                  <a:pt x="0" y="0"/>
                </a:moveTo>
                <a:lnTo>
                  <a:pt x="10610741" y="0"/>
                </a:lnTo>
                <a:lnTo>
                  <a:pt x="10610741" y="7202041"/>
                </a:lnTo>
                <a:lnTo>
                  <a:pt x="0" y="7202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Freeform 23"/>
          <p:cNvSpPr/>
          <p:nvPr/>
        </p:nvSpPr>
        <p:spPr>
          <a:xfrm>
            <a:off x="5780026" y="3932958"/>
            <a:ext cx="2503224" cy="2670105"/>
          </a:xfrm>
          <a:custGeom>
            <a:avLst/>
            <a:gdLst/>
            <a:ahLst/>
            <a:cxnLst/>
            <a:rect l="l" t="t" r="r" b="b"/>
            <a:pathLst>
              <a:path w="2503224" h="2670105">
                <a:moveTo>
                  <a:pt x="0" y="0"/>
                </a:moveTo>
                <a:lnTo>
                  <a:pt x="2503223" y="0"/>
                </a:lnTo>
                <a:lnTo>
                  <a:pt x="2503223" y="2670106"/>
                </a:lnTo>
                <a:lnTo>
                  <a:pt x="0" y="2670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4" name="Freeform 24"/>
          <p:cNvSpPr/>
          <p:nvPr/>
        </p:nvSpPr>
        <p:spPr>
          <a:xfrm>
            <a:off x="10103714" y="1028700"/>
            <a:ext cx="5267802" cy="2258570"/>
          </a:xfrm>
          <a:custGeom>
            <a:avLst/>
            <a:gdLst/>
            <a:ahLst/>
            <a:cxnLst/>
            <a:rect l="l" t="t" r="r" b="b"/>
            <a:pathLst>
              <a:path w="5267802" h="2258570">
                <a:moveTo>
                  <a:pt x="0" y="0"/>
                </a:moveTo>
                <a:lnTo>
                  <a:pt x="5267802" y="0"/>
                </a:lnTo>
                <a:lnTo>
                  <a:pt x="5267802" y="2258570"/>
                </a:lnTo>
                <a:lnTo>
                  <a:pt x="0" y="225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5" name="TextBox 25"/>
          <p:cNvSpPr txBox="1"/>
          <p:nvPr/>
        </p:nvSpPr>
        <p:spPr>
          <a:xfrm>
            <a:off x="1028700" y="1028700"/>
            <a:ext cx="7017425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 u="none" strike="noStrike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601283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Members</a:t>
            </a:r>
          </a:p>
        </p:txBody>
      </p:sp>
      <p:sp>
        <p:nvSpPr>
          <p:cNvPr id="3" name="Freeform 3"/>
          <p:cNvSpPr/>
          <p:nvPr/>
        </p:nvSpPr>
        <p:spPr>
          <a:xfrm>
            <a:off x="10402946" y="4344632"/>
            <a:ext cx="7885054" cy="6170055"/>
          </a:xfrm>
          <a:custGeom>
            <a:avLst/>
            <a:gdLst/>
            <a:ahLst/>
            <a:cxnLst/>
            <a:rect l="l" t="t" r="r" b="b"/>
            <a:pathLst>
              <a:path w="7885054" h="6170055">
                <a:moveTo>
                  <a:pt x="0" y="0"/>
                </a:moveTo>
                <a:lnTo>
                  <a:pt x="7885054" y="0"/>
                </a:lnTo>
                <a:lnTo>
                  <a:pt x="7885054" y="6170055"/>
                </a:lnTo>
                <a:lnTo>
                  <a:pt x="0" y="6170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" name="TextBox 4"/>
          <p:cNvSpPr txBox="1"/>
          <p:nvPr/>
        </p:nvSpPr>
        <p:spPr>
          <a:xfrm>
            <a:off x="1254754" y="2933632"/>
            <a:ext cx="12770638" cy="536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62"/>
              </a:lnSpc>
              <a:spcBef>
                <a:spcPct val="0"/>
              </a:spcBef>
            </a:pPr>
            <a:r>
              <a:rPr lang="en-US" sz="3574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Abd</a:t>
            </a:r>
            <a:r>
              <a:rPr lang="en-US" sz="3574" u="none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elrhman Karam Abdelrsoul (120220126)</a:t>
            </a:r>
          </a:p>
          <a:p>
            <a:pPr marL="0" lvl="0" indent="0" algn="l">
              <a:lnSpc>
                <a:spcPts val="5362"/>
              </a:lnSpc>
              <a:spcBef>
                <a:spcPct val="0"/>
              </a:spcBef>
            </a:pPr>
            <a:r>
              <a:rPr lang="en-US" sz="3574" u="none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Aliaa Maamoun Ibrahim (120220255)</a:t>
            </a:r>
          </a:p>
          <a:p>
            <a:pPr marL="0" lvl="0" indent="0" algn="l">
              <a:lnSpc>
                <a:spcPts val="5362"/>
              </a:lnSpc>
              <a:spcBef>
                <a:spcPct val="0"/>
              </a:spcBef>
            </a:pPr>
            <a:r>
              <a:rPr lang="en-US" sz="3574" u="none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Kamal Elsawah (120220005)</a:t>
            </a:r>
          </a:p>
          <a:p>
            <a:pPr marL="0" lvl="0" indent="0" algn="l">
              <a:lnSpc>
                <a:spcPts val="5362"/>
              </a:lnSpc>
              <a:spcBef>
                <a:spcPct val="0"/>
              </a:spcBef>
            </a:pPr>
            <a:r>
              <a:rPr lang="en-US" sz="3574" u="none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Marchellino Michel (120220317)</a:t>
            </a:r>
          </a:p>
          <a:p>
            <a:pPr marL="0" lvl="0" indent="0" algn="l">
              <a:lnSpc>
                <a:spcPts val="5362"/>
              </a:lnSpc>
              <a:spcBef>
                <a:spcPct val="0"/>
              </a:spcBef>
            </a:pPr>
            <a:r>
              <a:rPr lang="en-US" sz="3574" u="none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Fatma Mahmoud Abd Elrahman (120220355)</a:t>
            </a:r>
          </a:p>
          <a:p>
            <a:pPr marL="0" lvl="0" indent="0" algn="l">
              <a:lnSpc>
                <a:spcPts val="5362"/>
              </a:lnSpc>
              <a:spcBef>
                <a:spcPct val="0"/>
              </a:spcBef>
            </a:pPr>
            <a:r>
              <a:rPr lang="en-US" sz="3574" u="none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Ziad Mahmoud Hanafi (120220096)</a:t>
            </a:r>
          </a:p>
          <a:p>
            <a:pPr marL="0" lvl="0" indent="0" algn="l">
              <a:lnSpc>
                <a:spcPts val="5362"/>
              </a:lnSpc>
              <a:spcBef>
                <a:spcPct val="0"/>
              </a:spcBef>
            </a:pPr>
            <a:endParaRPr lang="en-US" sz="3574" u="none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5362"/>
              </a:lnSpc>
              <a:spcBef>
                <a:spcPct val="0"/>
              </a:spcBef>
            </a:pPr>
            <a:endParaRPr lang="en-US" sz="3574" u="none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6786576" y="1028700"/>
            <a:ext cx="472724" cy="541606"/>
            <a:chOff x="0" y="0"/>
            <a:chExt cx="1439871" cy="16496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9871" cy="1649679"/>
            </a:xfrm>
            <a:custGeom>
              <a:avLst/>
              <a:gdLst/>
              <a:ahLst/>
              <a:cxnLst/>
              <a:rect l="l" t="t" r="r" b="b"/>
              <a:pathLst>
                <a:path w="1439871" h="1649679">
                  <a:moveTo>
                    <a:pt x="719936" y="0"/>
                  </a:moveTo>
                  <a:cubicBezTo>
                    <a:pt x="322326" y="0"/>
                    <a:pt x="0" y="369293"/>
                    <a:pt x="0" y="824839"/>
                  </a:cubicBezTo>
                  <a:cubicBezTo>
                    <a:pt x="0" y="1280386"/>
                    <a:pt x="322326" y="1649679"/>
                    <a:pt x="719936" y="1649679"/>
                  </a:cubicBezTo>
                  <a:cubicBezTo>
                    <a:pt x="1117545" y="1649679"/>
                    <a:pt x="1439871" y="1280386"/>
                    <a:pt x="1439871" y="824839"/>
                  </a:cubicBezTo>
                  <a:cubicBezTo>
                    <a:pt x="1439871" y="369293"/>
                    <a:pt x="1117545" y="0"/>
                    <a:pt x="7199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4988" y="126082"/>
              <a:ext cx="1169896" cy="136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3698"/>
            <a:ext cx="140028" cy="1400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59228" y="9113698"/>
            <a:ext cx="140028" cy="1400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81342" y="9113698"/>
            <a:ext cx="140028" cy="1400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20285" y="9113698"/>
            <a:ext cx="140028" cy="1400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2398" y="9113698"/>
            <a:ext cx="140028" cy="1400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9757" y="9113698"/>
            <a:ext cx="140028" cy="14002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11870" y="9113698"/>
            <a:ext cx="140028" cy="14002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50813" y="9113698"/>
            <a:ext cx="140028" cy="1400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2927" y="9113698"/>
            <a:ext cx="140028" cy="14002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03455" y="9113698"/>
            <a:ext cx="140028" cy="14002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786804" y="1028700"/>
            <a:ext cx="472496" cy="541606"/>
            <a:chOff x="0" y="0"/>
            <a:chExt cx="1078838" cy="12366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78838" cy="1236634"/>
            </a:xfrm>
            <a:custGeom>
              <a:avLst/>
              <a:gdLst/>
              <a:ahLst/>
              <a:cxnLst/>
              <a:rect l="l" t="t" r="r" b="b"/>
              <a:pathLst>
                <a:path w="1078838" h="1236634">
                  <a:moveTo>
                    <a:pt x="539419" y="0"/>
                  </a:moveTo>
                  <a:cubicBezTo>
                    <a:pt x="241506" y="0"/>
                    <a:pt x="0" y="276830"/>
                    <a:pt x="0" y="618317"/>
                  </a:cubicBezTo>
                  <a:cubicBezTo>
                    <a:pt x="0" y="959804"/>
                    <a:pt x="241506" y="1236634"/>
                    <a:pt x="539419" y="1236634"/>
                  </a:cubicBezTo>
                  <a:cubicBezTo>
                    <a:pt x="837332" y="1236634"/>
                    <a:pt x="1078838" y="959804"/>
                    <a:pt x="1078838" y="618317"/>
                  </a:cubicBezTo>
                  <a:cubicBezTo>
                    <a:pt x="1078838" y="276830"/>
                    <a:pt x="837332" y="0"/>
                    <a:pt x="539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141" y="87359"/>
              <a:ext cx="876556" cy="1033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3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8497626" y="1595022"/>
            <a:ext cx="8761674" cy="7096956"/>
          </a:xfrm>
          <a:custGeom>
            <a:avLst/>
            <a:gdLst/>
            <a:ahLst/>
            <a:cxnLst/>
            <a:rect l="l" t="t" r="r" b="b"/>
            <a:pathLst>
              <a:path w="8761674" h="7096956">
                <a:moveTo>
                  <a:pt x="0" y="0"/>
                </a:moveTo>
                <a:lnTo>
                  <a:pt x="8761674" y="0"/>
                </a:lnTo>
                <a:lnTo>
                  <a:pt x="8761674" y="7096956"/>
                </a:lnTo>
                <a:lnTo>
                  <a:pt x="0" y="7096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6" name="TextBox 26"/>
          <p:cNvSpPr txBox="1"/>
          <p:nvPr/>
        </p:nvSpPr>
        <p:spPr>
          <a:xfrm>
            <a:off x="1028700" y="1028700"/>
            <a:ext cx="6012833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Set up a workspace for studying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3029" y="4685592"/>
            <a:ext cx="7340977" cy="363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Tr</a:t>
            </a:r>
            <a:r>
              <a:rPr lang="en-US" sz="2400" u="none" dirty="0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ansform learning from passive to interactive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Increase parental engagement (70% concern reduction)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Bridge tech gaps in national schools (only 25% use       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 interactive tools) Improve engagement for ages 6–15 through adaptive learning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2400" u="none" dirty="0">
              <a:solidFill>
                <a:srgbClr val="004AAD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3698"/>
            <a:ext cx="140028" cy="1400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59228" y="9113698"/>
            <a:ext cx="140028" cy="1400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9757" y="9113698"/>
            <a:ext cx="140028" cy="1400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81342" y="9113698"/>
            <a:ext cx="140028" cy="1400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20285" y="9113698"/>
            <a:ext cx="140028" cy="1400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42398" y="9113698"/>
            <a:ext cx="140028" cy="14002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11870" y="9113698"/>
            <a:ext cx="140028" cy="14002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50813" y="9113698"/>
            <a:ext cx="140028" cy="1400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2927" y="9113698"/>
            <a:ext cx="140028" cy="14002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03455" y="9113698"/>
            <a:ext cx="140028" cy="14002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782089" y="1028700"/>
            <a:ext cx="477211" cy="541606"/>
            <a:chOff x="0" y="0"/>
            <a:chExt cx="1245863" cy="14139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45863" cy="1413979"/>
            </a:xfrm>
            <a:custGeom>
              <a:avLst/>
              <a:gdLst/>
              <a:ahLst/>
              <a:cxnLst/>
              <a:rect l="l" t="t" r="r" b="b"/>
              <a:pathLst>
                <a:path w="1245863" h="1413979">
                  <a:moveTo>
                    <a:pt x="622932" y="0"/>
                  </a:moveTo>
                  <a:cubicBezTo>
                    <a:pt x="278896" y="0"/>
                    <a:pt x="0" y="316530"/>
                    <a:pt x="0" y="706990"/>
                  </a:cubicBezTo>
                  <a:cubicBezTo>
                    <a:pt x="0" y="1097449"/>
                    <a:pt x="278896" y="1413979"/>
                    <a:pt x="622932" y="1413979"/>
                  </a:cubicBezTo>
                  <a:cubicBezTo>
                    <a:pt x="966967" y="1413979"/>
                    <a:pt x="1245863" y="1097449"/>
                    <a:pt x="1245863" y="706990"/>
                  </a:cubicBezTo>
                  <a:cubicBezTo>
                    <a:pt x="1245863" y="316530"/>
                    <a:pt x="966967" y="0"/>
                    <a:pt x="6229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6800" y="103986"/>
              <a:ext cx="1012264" cy="117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4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9840723" y="1873317"/>
            <a:ext cx="9107152" cy="9038849"/>
          </a:xfrm>
          <a:custGeom>
            <a:avLst/>
            <a:gdLst/>
            <a:ahLst/>
            <a:cxnLst/>
            <a:rect l="l" t="t" r="r" b="b"/>
            <a:pathLst>
              <a:path w="9107152" h="9038849">
                <a:moveTo>
                  <a:pt x="0" y="0"/>
                </a:moveTo>
                <a:lnTo>
                  <a:pt x="9107153" y="0"/>
                </a:lnTo>
                <a:lnTo>
                  <a:pt x="9107153" y="9038849"/>
                </a:lnTo>
                <a:lnTo>
                  <a:pt x="0" y="9038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6" name="TextBox 26"/>
          <p:cNvSpPr txBox="1"/>
          <p:nvPr/>
        </p:nvSpPr>
        <p:spPr>
          <a:xfrm>
            <a:off x="1028700" y="1028700"/>
            <a:ext cx="919332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</a:t>
            </a:r>
            <a:r>
              <a:rPr lang="en-US" sz="7200" b="1" u="none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cope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8728" y="2905094"/>
            <a:ext cx="8671995" cy="439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8"/>
              </a:lnSpc>
            </a:pPr>
            <a:endParaRPr dirty="0"/>
          </a:p>
          <a:p>
            <a:pPr marL="0" lvl="0" indent="0" algn="l">
              <a:lnSpc>
                <a:spcPts val="4338"/>
              </a:lnSpc>
              <a:spcBef>
                <a:spcPct val="0"/>
              </a:spcBef>
            </a:pPr>
            <a:r>
              <a:rPr lang="en-US" sz="2892" dirty="0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• Gamified l</a:t>
            </a:r>
            <a:r>
              <a:rPr lang="en-US" sz="2892" u="none" dirty="0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essons (points, badges, leaderboards)</a:t>
            </a:r>
          </a:p>
          <a:p>
            <a:pPr marL="0" lvl="0" indent="0" algn="l">
              <a:lnSpc>
                <a:spcPts val="4338"/>
              </a:lnSpc>
              <a:spcBef>
                <a:spcPct val="0"/>
              </a:spcBef>
            </a:pPr>
            <a:r>
              <a:rPr lang="en-US" sz="2892" u="none" dirty="0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• VR STEM modules</a:t>
            </a:r>
          </a:p>
          <a:p>
            <a:pPr marL="0" lvl="0" indent="0" algn="l">
              <a:lnSpc>
                <a:spcPts val="4338"/>
              </a:lnSpc>
              <a:spcBef>
                <a:spcPct val="0"/>
              </a:spcBef>
            </a:pPr>
            <a:r>
              <a:rPr lang="en-US" sz="2892" u="none" dirty="0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• Parent portals (tracking + scheduling)</a:t>
            </a:r>
          </a:p>
          <a:p>
            <a:pPr marL="0" lvl="0" indent="0" algn="l">
              <a:lnSpc>
                <a:spcPts val="4338"/>
              </a:lnSpc>
              <a:spcBef>
                <a:spcPct val="0"/>
              </a:spcBef>
            </a:pPr>
            <a:r>
              <a:rPr lang="en-US" sz="2892" u="none" dirty="0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• AI-driven adaptive learning</a:t>
            </a:r>
          </a:p>
          <a:p>
            <a:pPr marL="0" lvl="0" indent="0" algn="l">
              <a:lnSpc>
                <a:spcPts val="4338"/>
              </a:lnSpc>
              <a:spcBef>
                <a:spcPct val="0"/>
              </a:spcBef>
            </a:pPr>
            <a:r>
              <a:rPr lang="en-US" sz="2892" u="none" dirty="0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• Cross-platform: Web, iOS, Android</a:t>
            </a:r>
          </a:p>
          <a:p>
            <a:pPr marL="0" lvl="0" indent="0" algn="l">
              <a:lnSpc>
                <a:spcPts val="4338"/>
              </a:lnSpc>
              <a:spcBef>
                <a:spcPct val="0"/>
              </a:spcBef>
            </a:pPr>
            <a:endParaRPr lang="en-US" sz="2892" u="none" dirty="0">
              <a:solidFill>
                <a:srgbClr val="004AAD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3698"/>
            <a:ext cx="140028" cy="1400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59228" y="9113698"/>
            <a:ext cx="140028" cy="1400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81342" y="9113698"/>
            <a:ext cx="140028" cy="1400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50813" y="9113698"/>
            <a:ext cx="140028" cy="1400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2398" y="9113698"/>
            <a:ext cx="140028" cy="1400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9757" y="9113698"/>
            <a:ext cx="140028" cy="14002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20285" y="9113698"/>
            <a:ext cx="140028" cy="14002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11870" y="9113698"/>
            <a:ext cx="140028" cy="1400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2927" y="9113698"/>
            <a:ext cx="140028" cy="14002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03455" y="9113698"/>
            <a:ext cx="140028" cy="14002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22" name="Freeform 22"/>
          <p:cNvSpPr/>
          <p:nvPr/>
        </p:nvSpPr>
        <p:spPr>
          <a:xfrm>
            <a:off x="6498632" y="1299503"/>
            <a:ext cx="11678562" cy="12440546"/>
          </a:xfrm>
          <a:custGeom>
            <a:avLst/>
            <a:gdLst/>
            <a:ahLst/>
            <a:cxnLst/>
            <a:rect l="l" t="t" r="r" b="b"/>
            <a:pathLst>
              <a:path w="11678562" h="12440546">
                <a:moveTo>
                  <a:pt x="0" y="0"/>
                </a:moveTo>
                <a:lnTo>
                  <a:pt x="11678562" y="0"/>
                </a:lnTo>
                <a:lnTo>
                  <a:pt x="11678562" y="12440546"/>
                </a:lnTo>
                <a:lnTo>
                  <a:pt x="0" y="12440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23" name="Group 23"/>
          <p:cNvGrpSpPr/>
          <p:nvPr/>
        </p:nvGrpSpPr>
        <p:grpSpPr>
          <a:xfrm>
            <a:off x="16786576" y="1028700"/>
            <a:ext cx="472724" cy="541606"/>
            <a:chOff x="0" y="0"/>
            <a:chExt cx="1439871" cy="16496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39871" cy="1649679"/>
            </a:xfrm>
            <a:custGeom>
              <a:avLst/>
              <a:gdLst/>
              <a:ahLst/>
              <a:cxnLst/>
              <a:rect l="l" t="t" r="r" b="b"/>
              <a:pathLst>
                <a:path w="1439871" h="1649679">
                  <a:moveTo>
                    <a:pt x="719936" y="0"/>
                  </a:moveTo>
                  <a:cubicBezTo>
                    <a:pt x="322326" y="0"/>
                    <a:pt x="0" y="369293"/>
                    <a:pt x="0" y="824839"/>
                  </a:cubicBezTo>
                  <a:cubicBezTo>
                    <a:pt x="0" y="1280386"/>
                    <a:pt x="322326" y="1649679"/>
                    <a:pt x="719936" y="1649679"/>
                  </a:cubicBezTo>
                  <a:cubicBezTo>
                    <a:pt x="1117545" y="1649679"/>
                    <a:pt x="1439871" y="1280386"/>
                    <a:pt x="1439871" y="824839"/>
                  </a:cubicBezTo>
                  <a:cubicBezTo>
                    <a:pt x="1439871" y="369293"/>
                    <a:pt x="1117545" y="0"/>
                    <a:pt x="7199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4988" y="126082"/>
              <a:ext cx="1169896" cy="136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4199957"/>
            <a:ext cx="5193707" cy="2893378"/>
            <a:chOff x="0" y="0"/>
            <a:chExt cx="3691530" cy="205652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91530" cy="2056526"/>
            </a:xfrm>
            <a:custGeom>
              <a:avLst/>
              <a:gdLst/>
              <a:ahLst/>
              <a:cxnLst/>
              <a:rect l="l" t="t" r="r" b="b"/>
              <a:pathLst>
                <a:path w="3691530" h="2056526">
                  <a:moveTo>
                    <a:pt x="3567070" y="2056526"/>
                  </a:moveTo>
                  <a:lnTo>
                    <a:pt x="124460" y="2056526"/>
                  </a:lnTo>
                  <a:cubicBezTo>
                    <a:pt x="55880" y="2056526"/>
                    <a:pt x="0" y="2000646"/>
                    <a:pt x="0" y="19320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7070" y="0"/>
                  </a:lnTo>
                  <a:cubicBezTo>
                    <a:pt x="3635650" y="0"/>
                    <a:pt x="3691530" y="55880"/>
                    <a:pt x="3691530" y="124460"/>
                  </a:cubicBezTo>
                  <a:lnTo>
                    <a:pt x="3691530" y="1932066"/>
                  </a:lnTo>
                  <a:cubicBezTo>
                    <a:pt x="3691530" y="2000646"/>
                    <a:pt x="3635650" y="2056526"/>
                    <a:pt x="3567070" y="2056526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47147" y="4199957"/>
            <a:ext cx="5193707" cy="2893378"/>
            <a:chOff x="0" y="0"/>
            <a:chExt cx="3691530" cy="205652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691530" cy="2056526"/>
            </a:xfrm>
            <a:custGeom>
              <a:avLst/>
              <a:gdLst/>
              <a:ahLst/>
              <a:cxnLst/>
              <a:rect l="l" t="t" r="r" b="b"/>
              <a:pathLst>
                <a:path w="3691530" h="2056526">
                  <a:moveTo>
                    <a:pt x="3567070" y="2056526"/>
                  </a:moveTo>
                  <a:lnTo>
                    <a:pt x="124460" y="2056526"/>
                  </a:lnTo>
                  <a:cubicBezTo>
                    <a:pt x="55880" y="2056526"/>
                    <a:pt x="0" y="2000646"/>
                    <a:pt x="0" y="19320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7070" y="0"/>
                  </a:lnTo>
                  <a:cubicBezTo>
                    <a:pt x="3635650" y="0"/>
                    <a:pt x="3691530" y="55880"/>
                    <a:pt x="3691530" y="124460"/>
                  </a:cubicBezTo>
                  <a:lnTo>
                    <a:pt x="3691530" y="1932066"/>
                  </a:lnTo>
                  <a:cubicBezTo>
                    <a:pt x="3691530" y="2000646"/>
                    <a:pt x="3635650" y="2056526"/>
                    <a:pt x="3567070" y="2056526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065593" y="4199957"/>
            <a:ext cx="5193707" cy="2893378"/>
            <a:chOff x="0" y="0"/>
            <a:chExt cx="3691530" cy="205652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691530" cy="2056526"/>
            </a:xfrm>
            <a:custGeom>
              <a:avLst/>
              <a:gdLst/>
              <a:ahLst/>
              <a:cxnLst/>
              <a:rect l="l" t="t" r="r" b="b"/>
              <a:pathLst>
                <a:path w="3691530" h="2056526">
                  <a:moveTo>
                    <a:pt x="3567070" y="2056526"/>
                  </a:moveTo>
                  <a:lnTo>
                    <a:pt x="124460" y="2056526"/>
                  </a:lnTo>
                  <a:cubicBezTo>
                    <a:pt x="55880" y="2056526"/>
                    <a:pt x="0" y="2000646"/>
                    <a:pt x="0" y="19320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7070" y="0"/>
                  </a:lnTo>
                  <a:cubicBezTo>
                    <a:pt x="3635650" y="0"/>
                    <a:pt x="3691530" y="55880"/>
                    <a:pt x="3691530" y="124460"/>
                  </a:cubicBezTo>
                  <a:lnTo>
                    <a:pt x="3691530" y="1932066"/>
                  </a:lnTo>
                  <a:cubicBezTo>
                    <a:pt x="3691530" y="2000646"/>
                    <a:pt x="3635650" y="2056526"/>
                    <a:pt x="3567070" y="2056526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643852" y="5295128"/>
            <a:ext cx="396340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• P</a:t>
            </a:r>
            <a:r>
              <a:rPr lang="en-US" sz="2400" u="none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rimary Users: Students (6–15)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2400" u="none" dirty="0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162299" y="5295128"/>
            <a:ext cx="3963402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• Secondary: Parents, Teachers, Admins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683828" y="5296290"/>
            <a:ext cx="3963402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• Key Partners: Schools, UX, AI/ML Devs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43852" y="4648102"/>
            <a:ext cx="76063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13"/>
              </a:lnSpc>
              <a:spcBef>
                <a:spcPct val="0"/>
              </a:spcBef>
            </a:pPr>
            <a:r>
              <a:rPr lang="en-US" sz="4011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62299" y="4648102"/>
            <a:ext cx="76063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13"/>
              </a:lnSpc>
              <a:spcBef>
                <a:spcPct val="0"/>
              </a:spcBef>
            </a:pPr>
            <a:r>
              <a:rPr lang="en-US" sz="4011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680746" y="4648102"/>
            <a:ext cx="76063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13"/>
              </a:lnSpc>
              <a:spcBef>
                <a:spcPct val="0"/>
              </a:spcBef>
            </a:pPr>
            <a:r>
              <a:rPr lang="en-US" sz="4011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1028700"/>
            <a:ext cx="651391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StakeHolders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91829"/>
            <a:ext cx="7686820" cy="10458258"/>
          </a:xfrm>
          <a:custGeom>
            <a:avLst/>
            <a:gdLst/>
            <a:ahLst/>
            <a:cxnLst/>
            <a:rect l="l" t="t" r="r" b="b"/>
            <a:pathLst>
              <a:path w="7686820" h="10458258">
                <a:moveTo>
                  <a:pt x="0" y="0"/>
                </a:moveTo>
                <a:lnTo>
                  <a:pt x="7686820" y="0"/>
                </a:lnTo>
                <a:lnTo>
                  <a:pt x="7686820" y="10458258"/>
                </a:lnTo>
                <a:lnTo>
                  <a:pt x="0" y="10458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3" name="Group 3"/>
          <p:cNvGrpSpPr/>
          <p:nvPr/>
        </p:nvGrpSpPr>
        <p:grpSpPr>
          <a:xfrm>
            <a:off x="1028700" y="9113698"/>
            <a:ext cx="140028" cy="14002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9228" y="9113698"/>
            <a:ext cx="140028" cy="14002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681342" y="9113698"/>
            <a:ext cx="140028" cy="14002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50813" y="9113698"/>
            <a:ext cx="140028" cy="14002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42398" y="9113698"/>
            <a:ext cx="140028" cy="14002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89757" y="9113698"/>
            <a:ext cx="140028" cy="14002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20285" y="9113698"/>
            <a:ext cx="140028" cy="14002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011870" y="9113698"/>
            <a:ext cx="140028" cy="14002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672927" y="9113698"/>
            <a:ext cx="140028" cy="140028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003455" y="9113698"/>
            <a:ext cx="140028" cy="140028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786435" y="1028700"/>
            <a:ext cx="472865" cy="541606"/>
            <a:chOff x="0" y="0"/>
            <a:chExt cx="1234626" cy="14141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34626" cy="1414106"/>
            </a:xfrm>
            <a:custGeom>
              <a:avLst/>
              <a:gdLst/>
              <a:ahLst/>
              <a:cxnLst/>
              <a:rect l="l" t="t" r="r" b="b"/>
              <a:pathLst>
                <a:path w="1234626" h="1414106">
                  <a:moveTo>
                    <a:pt x="617313" y="0"/>
                  </a:moveTo>
                  <a:cubicBezTo>
                    <a:pt x="276381" y="0"/>
                    <a:pt x="0" y="316558"/>
                    <a:pt x="0" y="707053"/>
                  </a:cubicBezTo>
                  <a:cubicBezTo>
                    <a:pt x="0" y="1097548"/>
                    <a:pt x="276381" y="1414106"/>
                    <a:pt x="617313" y="1414106"/>
                  </a:cubicBezTo>
                  <a:cubicBezTo>
                    <a:pt x="958246" y="1414106"/>
                    <a:pt x="1234626" y="1097548"/>
                    <a:pt x="1234626" y="707053"/>
                  </a:cubicBezTo>
                  <a:cubicBezTo>
                    <a:pt x="1234626" y="316558"/>
                    <a:pt x="958246" y="0"/>
                    <a:pt x="617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5746" y="103997"/>
              <a:ext cx="1003134" cy="117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6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779342" y="1570306"/>
            <a:ext cx="789959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User Requirement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84627" y="4233144"/>
            <a:ext cx="8089023" cy="380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749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St</a:t>
            </a:r>
            <a:r>
              <a:rPr lang="en-US" sz="2749" u="none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udents 6–11: </a:t>
            </a:r>
            <a:r>
              <a:rPr lang="en-US" sz="2800" dirty="0"/>
              <a:t>Fun lessons, rewards (badges), challenges</a:t>
            </a:r>
          </a:p>
          <a:p>
            <a:r>
              <a:rPr lang="en-US" sz="2749" u="none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Students 12–15: </a:t>
            </a:r>
            <a:r>
              <a:rPr lang="en-US" sz="2800" dirty="0"/>
              <a:t>Smart learning paths that adjust based on their quiz results</a:t>
            </a:r>
          </a:p>
          <a:p>
            <a:pPr marL="0" lvl="0" indent="0" algn="l">
              <a:lnSpc>
                <a:spcPts val="4124"/>
              </a:lnSpc>
              <a:spcBef>
                <a:spcPct val="0"/>
              </a:spcBef>
            </a:pPr>
            <a:r>
              <a:rPr lang="en-US" sz="2749" u="none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•Teachers: Create VR lessons, view heatmaps</a:t>
            </a:r>
          </a:p>
          <a:p>
            <a:pPr marL="0" lvl="0" indent="0" algn="l">
              <a:lnSpc>
                <a:spcPts val="4124"/>
              </a:lnSpc>
              <a:spcBef>
                <a:spcPct val="0"/>
              </a:spcBef>
            </a:pPr>
            <a:r>
              <a:rPr lang="en-US" sz="2749" u="none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Admins: Monitor via dashboard</a:t>
            </a:r>
          </a:p>
          <a:p>
            <a:pPr marL="0" lvl="0" indent="0" algn="l">
              <a:lnSpc>
                <a:spcPts val="4124"/>
              </a:lnSpc>
              <a:spcBef>
                <a:spcPct val="0"/>
              </a:spcBef>
            </a:pPr>
            <a:endParaRPr lang="en-US" sz="2749" u="none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3698"/>
            <a:ext cx="140028" cy="1400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59228" y="9113698"/>
            <a:ext cx="140028" cy="1400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42398" y="9113698"/>
            <a:ext cx="140028" cy="1400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50813" y="9113698"/>
            <a:ext cx="140028" cy="1400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011870" y="9113698"/>
            <a:ext cx="140028" cy="1400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9757" y="9113698"/>
            <a:ext cx="140028" cy="14002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20285" y="9113698"/>
            <a:ext cx="140028" cy="14002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681342" y="9113698"/>
            <a:ext cx="140028" cy="1400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2927" y="9113698"/>
            <a:ext cx="140028" cy="14002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03455" y="9113698"/>
            <a:ext cx="140028" cy="14002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783815" y="1028700"/>
            <a:ext cx="475485" cy="541606"/>
            <a:chOff x="0" y="0"/>
            <a:chExt cx="1431928" cy="16310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31928" cy="1631052"/>
            </a:xfrm>
            <a:custGeom>
              <a:avLst/>
              <a:gdLst/>
              <a:ahLst/>
              <a:cxnLst/>
              <a:rect l="l" t="t" r="r" b="b"/>
              <a:pathLst>
                <a:path w="1431928" h="1631052">
                  <a:moveTo>
                    <a:pt x="715964" y="0"/>
                  </a:moveTo>
                  <a:cubicBezTo>
                    <a:pt x="320548" y="0"/>
                    <a:pt x="0" y="365123"/>
                    <a:pt x="0" y="815526"/>
                  </a:cubicBezTo>
                  <a:cubicBezTo>
                    <a:pt x="0" y="1265928"/>
                    <a:pt x="320548" y="1631052"/>
                    <a:pt x="715964" y="1631052"/>
                  </a:cubicBezTo>
                  <a:cubicBezTo>
                    <a:pt x="1111380" y="1631052"/>
                    <a:pt x="1431928" y="1265928"/>
                    <a:pt x="1431928" y="815526"/>
                  </a:cubicBezTo>
                  <a:cubicBezTo>
                    <a:pt x="1431928" y="365123"/>
                    <a:pt x="1111380" y="0"/>
                    <a:pt x="7159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4243" y="124336"/>
              <a:ext cx="1163441" cy="1353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7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028700" y="1028700"/>
            <a:ext cx="7684615" cy="7626980"/>
          </a:xfrm>
          <a:custGeom>
            <a:avLst/>
            <a:gdLst/>
            <a:ahLst/>
            <a:cxnLst/>
            <a:rect l="l" t="t" r="r" b="b"/>
            <a:pathLst>
              <a:path w="7684615" h="7626980">
                <a:moveTo>
                  <a:pt x="0" y="0"/>
                </a:moveTo>
                <a:lnTo>
                  <a:pt x="7684615" y="0"/>
                </a:lnTo>
                <a:lnTo>
                  <a:pt x="7684615" y="7626980"/>
                </a:lnTo>
                <a:lnTo>
                  <a:pt x="0" y="762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6" name="TextBox 26"/>
          <p:cNvSpPr txBox="1"/>
          <p:nvPr/>
        </p:nvSpPr>
        <p:spPr>
          <a:xfrm>
            <a:off x="9418422" y="1570306"/>
            <a:ext cx="6660285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Syst</a:t>
            </a:r>
            <a:r>
              <a:rPr lang="en-US" sz="7200" b="1" u="none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em Requirements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69829" y="4109263"/>
            <a:ext cx="7289471" cy="505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Frontend: </a:t>
            </a:r>
            <a:r>
              <a:rPr lang="en-US" sz="2400" dirty="0" err="1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React.js</a:t>
            </a: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, Flutter, Unity(</a:t>
            </a:r>
            <a:r>
              <a:rPr lang="en-US" sz="2400" dirty="0" err="1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vr</a:t>
            </a: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)</a:t>
            </a:r>
          </a:p>
          <a:p>
            <a:pPr algn="l">
              <a:lnSpc>
                <a:spcPts val="3600"/>
              </a:lnSpc>
            </a:pPr>
            <a:endParaRPr lang="en-US" sz="2400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Backend Django REST, Redis(leaderboards), PostgreSQL (save data)</a:t>
            </a: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AI ENGINE : TensorFlow Lite (on-device)</a:t>
            </a:r>
          </a:p>
          <a:p>
            <a:pPr algn="l">
              <a:lnSpc>
                <a:spcPts val="3600"/>
              </a:lnSpc>
            </a:pPr>
            <a:endParaRPr lang="en-US" sz="2400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VR: BUILD USING </a:t>
            </a:r>
            <a:r>
              <a:rPr lang="en-US" sz="2400" dirty="0" err="1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Three.js</a:t>
            </a: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, &lt;100ms latency</a:t>
            </a:r>
          </a:p>
          <a:p>
            <a:pPr algn="l">
              <a:lnSpc>
                <a:spcPts val="3600"/>
              </a:lnSpc>
            </a:pPr>
            <a:endParaRPr lang="en-US" sz="2400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Scale: supports (10,000 users),  </a:t>
            </a: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 .security ; AES-256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2400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3698"/>
            <a:ext cx="140028" cy="1400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59228" y="9113698"/>
            <a:ext cx="140028" cy="1400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72927" y="9113698"/>
            <a:ext cx="140028" cy="1400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50813" y="9113698"/>
            <a:ext cx="140028" cy="1400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2398" y="9113698"/>
            <a:ext cx="140028" cy="1400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9757" y="9113698"/>
            <a:ext cx="140028" cy="14002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20285" y="9113698"/>
            <a:ext cx="140028" cy="14002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681342" y="9113698"/>
            <a:ext cx="140028" cy="1400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011870" y="9113698"/>
            <a:ext cx="140028" cy="14002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03455" y="9113698"/>
            <a:ext cx="140028" cy="14002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786201" y="1028700"/>
            <a:ext cx="473099" cy="541606"/>
            <a:chOff x="0" y="0"/>
            <a:chExt cx="1656507" cy="18963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56507" cy="1896376"/>
            </a:xfrm>
            <a:custGeom>
              <a:avLst/>
              <a:gdLst/>
              <a:ahLst/>
              <a:cxnLst/>
              <a:rect l="l" t="t" r="r" b="b"/>
              <a:pathLst>
                <a:path w="1656507" h="1896376">
                  <a:moveTo>
                    <a:pt x="828254" y="0"/>
                  </a:moveTo>
                  <a:cubicBezTo>
                    <a:pt x="370822" y="0"/>
                    <a:pt x="0" y="424518"/>
                    <a:pt x="0" y="948188"/>
                  </a:cubicBezTo>
                  <a:cubicBezTo>
                    <a:pt x="0" y="1471858"/>
                    <a:pt x="370822" y="1896376"/>
                    <a:pt x="828254" y="1896376"/>
                  </a:cubicBezTo>
                  <a:cubicBezTo>
                    <a:pt x="1285685" y="1896376"/>
                    <a:pt x="1656507" y="1471858"/>
                    <a:pt x="1656507" y="948188"/>
                  </a:cubicBezTo>
                  <a:cubicBezTo>
                    <a:pt x="1656507" y="424518"/>
                    <a:pt x="1285685" y="0"/>
                    <a:pt x="828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5298" y="149210"/>
              <a:ext cx="1345912" cy="1569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365B6D"/>
                  </a:solidFill>
                  <a:latin typeface="Garet"/>
                  <a:ea typeface="Garet"/>
                  <a:cs typeface="Garet"/>
                  <a:sym typeface="Garet"/>
                </a:rPr>
                <a:t>8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1290600" y="3219450"/>
            <a:ext cx="10858234" cy="7329308"/>
          </a:xfrm>
          <a:custGeom>
            <a:avLst/>
            <a:gdLst/>
            <a:ahLst/>
            <a:cxnLst/>
            <a:rect l="l" t="t" r="r" b="b"/>
            <a:pathLst>
              <a:path w="10858234" h="7329308">
                <a:moveTo>
                  <a:pt x="0" y="0"/>
                </a:moveTo>
                <a:lnTo>
                  <a:pt x="10858234" y="0"/>
                </a:lnTo>
                <a:lnTo>
                  <a:pt x="10858234" y="7329308"/>
                </a:lnTo>
                <a:lnTo>
                  <a:pt x="0" y="732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6" name="TextBox 26"/>
          <p:cNvSpPr txBox="1"/>
          <p:nvPr/>
        </p:nvSpPr>
        <p:spPr>
          <a:xfrm>
            <a:off x="1028700" y="1028700"/>
            <a:ext cx="9738025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Functional Requirements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9243" y="4053317"/>
            <a:ext cx="7551245" cy="413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Gamification: Points, badges(learning streaks), leaderboards</a:t>
            </a:r>
          </a:p>
          <a:p>
            <a:pPr algn="l">
              <a:lnSpc>
                <a:spcPts val="3600"/>
              </a:lnSpc>
            </a:pPr>
            <a:endParaRPr lang="en-US" sz="2400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VR Learning: #D simulations, collaboration</a:t>
            </a: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</a:t>
            </a: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Parent-Teacher Interface: Messaging, alerts, calendar</a:t>
            </a:r>
          </a:p>
          <a:p>
            <a:pPr algn="l">
              <a:lnSpc>
                <a:spcPts val="3600"/>
              </a:lnSpc>
            </a:pPr>
            <a:endParaRPr lang="en-US" sz="2400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2400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3698"/>
            <a:ext cx="140028" cy="1400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59228" y="9113698"/>
            <a:ext cx="140028" cy="1400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81342" y="9113698"/>
            <a:ext cx="140028" cy="1400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20285" y="9113698"/>
            <a:ext cx="140028" cy="1400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2398" y="9113698"/>
            <a:ext cx="140028" cy="1400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9757" y="9113698"/>
            <a:ext cx="140028" cy="14002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11870" y="9113698"/>
            <a:ext cx="140028" cy="14002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50813" y="9113698"/>
            <a:ext cx="140028" cy="1400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2927" y="9113698"/>
            <a:ext cx="140028" cy="14002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03455" y="9113698"/>
            <a:ext cx="140028" cy="14002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786735" y="1028700"/>
            <a:ext cx="472565" cy="541606"/>
            <a:chOff x="0" y="0"/>
            <a:chExt cx="1248138" cy="143048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48138" cy="1430489"/>
            </a:xfrm>
            <a:custGeom>
              <a:avLst/>
              <a:gdLst/>
              <a:ahLst/>
              <a:cxnLst/>
              <a:rect l="l" t="t" r="r" b="b"/>
              <a:pathLst>
                <a:path w="1248138" h="1430489">
                  <a:moveTo>
                    <a:pt x="624069" y="0"/>
                  </a:moveTo>
                  <a:cubicBezTo>
                    <a:pt x="279405" y="0"/>
                    <a:pt x="0" y="320226"/>
                    <a:pt x="0" y="715244"/>
                  </a:cubicBezTo>
                  <a:cubicBezTo>
                    <a:pt x="0" y="1110263"/>
                    <a:pt x="279405" y="1430489"/>
                    <a:pt x="624069" y="1430489"/>
                  </a:cubicBezTo>
                  <a:cubicBezTo>
                    <a:pt x="968733" y="1430489"/>
                    <a:pt x="1248138" y="1110263"/>
                    <a:pt x="1248138" y="715244"/>
                  </a:cubicBezTo>
                  <a:cubicBezTo>
                    <a:pt x="1248138" y="320226"/>
                    <a:pt x="968733" y="0"/>
                    <a:pt x="624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7013" y="105533"/>
              <a:ext cx="1014112" cy="1190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9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5813321" y="1570306"/>
            <a:ext cx="12672843" cy="9251175"/>
          </a:xfrm>
          <a:custGeom>
            <a:avLst/>
            <a:gdLst/>
            <a:ahLst/>
            <a:cxnLst/>
            <a:rect l="l" t="t" r="r" b="b"/>
            <a:pathLst>
              <a:path w="12672843" h="9251175">
                <a:moveTo>
                  <a:pt x="0" y="0"/>
                </a:moveTo>
                <a:lnTo>
                  <a:pt x="12672843" y="0"/>
                </a:lnTo>
                <a:lnTo>
                  <a:pt x="12672843" y="9251176"/>
                </a:lnTo>
                <a:lnTo>
                  <a:pt x="0" y="925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6" name="TextBox 26"/>
          <p:cNvSpPr txBox="1"/>
          <p:nvPr/>
        </p:nvSpPr>
        <p:spPr>
          <a:xfrm>
            <a:off x="1028700" y="762000"/>
            <a:ext cx="7306698" cy="4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Non-Function</a:t>
            </a:r>
            <a:r>
              <a:rPr lang="en-US" sz="7200" b="1" u="none" spc="-14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al Requirements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endParaRPr lang="en-US" sz="7200" b="1" u="none" spc="-144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28700" y="4109263"/>
            <a:ext cx="8533692" cy="320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60</a:t>
            </a:r>
            <a:r>
              <a:rPr lang="en-US" sz="2400" u="none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 FPS VR on mid-tier devices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2400" u="none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99.9% uptime, auto-scaling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2400" u="none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A0380"/>
                </a:solidFill>
                <a:latin typeface="Garet"/>
                <a:ea typeface="Garet"/>
                <a:cs typeface="Garet"/>
                <a:sym typeface="Garet"/>
              </a:rPr>
              <a:t>• Scalable for 500% growth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2400" u="none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2400" u="none" dirty="0">
              <a:solidFill>
                <a:srgbClr val="0A038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394</Words>
  <Application>Microsoft Macintosh PowerPoint</Application>
  <PresentationFormat>Custom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Garet</vt:lpstr>
      <vt:lpstr>Calibri</vt:lpstr>
      <vt:lpstr>Garet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Home Learning Tips Education Presentation</dc:title>
  <cp:lastModifiedBy>marchellino michel</cp:lastModifiedBy>
  <cp:revision>3</cp:revision>
  <dcterms:created xsi:type="dcterms:W3CDTF">2006-08-16T00:00:00Z</dcterms:created>
  <dcterms:modified xsi:type="dcterms:W3CDTF">2025-05-22T09:55:06Z</dcterms:modified>
  <dc:identifier>DAGnDT8AXFU</dc:identifier>
</cp:coreProperties>
</file>